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2" r:id="rId2"/>
    <p:sldId id="264" r:id="rId3"/>
    <p:sldId id="282" r:id="rId4"/>
    <p:sldId id="273" r:id="rId5"/>
    <p:sldId id="287" r:id="rId6"/>
    <p:sldId id="271" r:id="rId7"/>
    <p:sldId id="281" r:id="rId8"/>
    <p:sldId id="276" r:id="rId9"/>
    <p:sldId id="286" r:id="rId10"/>
    <p:sldId id="279" r:id="rId11"/>
    <p:sldId id="256" r:id="rId12"/>
    <p:sldId id="260" r:id="rId13"/>
    <p:sldId id="257" r:id="rId14"/>
    <p:sldId id="258" r:id="rId15"/>
    <p:sldId id="259" r:id="rId16"/>
    <p:sldId id="261" r:id="rId17"/>
    <p:sldId id="280" r:id="rId18"/>
    <p:sldId id="272" r:id="rId19"/>
    <p:sldId id="288" r:id="rId20"/>
    <p:sldId id="289" r:id="rId21"/>
    <p:sldId id="283" r:id="rId2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DEB"/>
    <a:srgbClr val="44525D"/>
    <a:srgbClr val="F8F5F1"/>
    <a:srgbClr val="E2DFDB"/>
    <a:srgbClr val="FFFFFF"/>
    <a:srgbClr val="1F6CEB"/>
    <a:srgbClr val="9E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8"/>
    <p:restoredTop sz="96047"/>
  </p:normalViewPr>
  <p:slideViewPr>
    <p:cSldViewPr snapToGrid="0">
      <p:cViewPr varScale="1">
        <p:scale>
          <a:sx n="108" d="100"/>
          <a:sy n="108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r>
            <a:rPr lang="en-US" dirty="0"/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/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/>
        </a:p>
      </dgm:t>
    </dgm:pt>
    <dgm:pt modelId="{CDB89798-3FA4-4104-9E4A-7347C2D9235A}">
      <dgm:prSet/>
      <dgm:spPr/>
      <dgm:t>
        <a:bodyPr/>
        <a:lstStyle/>
        <a:p>
          <a:r>
            <a:rPr lang="en-US" dirty="0"/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/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/>
        </a:p>
      </dgm:t>
    </dgm:pt>
    <dgm:pt modelId="{D36CA8D3-969C-42FC-B400-910C02F1373A}">
      <dgm:prSet/>
      <dgm:spPr/>
      <dgm:t>
        <a:bodyPr/>
        <a:lstStyle/>
        <a:p>
          <a:r>
            <a:rPr lang="en-US"/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/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/>
        </a:p>
      </dgm:t>
    </dgm:pt>
    <dgm:pt modelId="{29626D1F-1D73-4F5C-AD58-44D74DF235B8}">
      <dgm:prSet/>
      <dgm:spPr/>
      <dgm:t>
        <a:bodyPr/>
        <a:lstStyle/>
        <a:p>
          <a:r>
            <a:rPr lang="en-US"/>
            <a:t>Wiktoria, Samantha, Pilar, Kaan, Jakini,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/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/>
        </a:p>
      </dgm:t>
    </dgm:pt>
    <dgm:pt modelId="{6C14B43D-F3F1-4EB2-811A-920CB563FB41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B3665A70-D3C4-41CE-ADBA-952ED492A115}" type="pres">
      <dgm:prSet presAssocID="{5F680148-F61E-43B2-B320-BEBF53ECB3E8}" presName="compNode" presStyleCnt="0"/>
      <dgm:spPr/>
    </dgm:pt>
    <dgm:pt modelId="{5F66E5BC-7586-4E35-B233-6B89029A2CE8}" type="pres">
      <dgm:prSet presAssocID="{5F680148-F61E-43B2-B320-BEBF53ECB3E8}" presName="bgRect" presStyleLbl="bgShp" presStyleIdx="0" presStyleCnt="4"/>
      <dgm:spPr/>
    </dgm:pt>
    <dgm:pt modelId="{2C1F24A2-63EB-47D2-8126-816EC891E2CF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1D086408-5669-4DA1-975B-5A850547A7F7}" type="pres">
      <dgm:prSet presAssocID="{5F680148-F61E-43B2-B320-BEBF53ECB3E8}" presName="spaceRect" presStyleCnt="0"/>
      <dgm:spPr/>
    </dgm:pt>
    <dgm:pt modelId="{71FAD14E-0639-4EED-A2C3-9168F06781F0}" type="pres">
      <dgm:prSet presAssocID="{5F680148-F61E-43B2-B320-BEBF53ECB3E8}" presName="parTx" presStyleLbl="revTx" presStyleIdx="0" presStyleCnt="4">
        <dgm:presLayoutVars>
          <dgm:chMax val="0"/>
          <dgm:chPref val="0"/>
        </dgm:presLayoutVars>
      </dgm:prSet>
      <dgm:spPr/>
    </dgm:pt>
    <dgm:pt modelId="{4131DC8A-AC7D-476B-B56C-CAB8790FA681}" type="pres">
      <dgm:prSet presAssocID="{B53F6BF4-6900-498E-86F6-1C10E0232C6B}" presName="sibTrans" presStyleCnt="0"/>
      <dgm:spPr/>
    </dgm:pt>
    <dgm:pt modelId="{195FA9B9-74F9-4873-BCD6-ED1DD7E4FDE0}" type="pres">
      <dgm:prSet presAssocID="{CDB89798-3FA4-4104-9E4A-7347C2D9235A}" presName="compNode" presStyleCnt="0"/>
      <dgm:spPr/>
    </dgm:pt>
    <dgm:pt modelId="{CC25DB37-BB00-4D7E-8E39-AC7DA4A1AB07}" type="pres">
      <dgm:prSet presAssocID="{CDB89798-3FA4-4104-9E4A-7347C2D9235A}" presName="bgRect" presStyleLbl="bgShp" presStyleIdx="1" presStyleCnt="4"/>
      <dgm:spPr/>
    </dgm:pt>
    <dgm:pt modelId="{8B8EDC2D-D13A-4ABE-B942-FBED3C0A22AA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A450CAD-663E-4CAE-8047-FCD038EAB5D2}" type="pres">
      <dgm:prSet presAssocID="{CDB89798-3FA4-4104-9E4A-7347C2D9235A}" presName="spaceRect" presStyleCnt="0"/>
      <dgm:spPr/>
    </dgm:pt>
    <dgm:pt modelId="{E85503E9-37AB-4C44-A86D-1CC430CB27E2}" type="pres">
      <dgm:prSet presAssocID="{CDB89798-3FA4-4104-9E4A-7347C2D9235A}" presName="parTx" presStyleLbl="revTx" presStyleIdx="1" presStyleCnt="4">
        <dgm:presLayoutVars>
          <dgm:chMax val="0"/>
          <dgm:chPref val="0"/>
        </dgm:presLayoutVars>
      </dgm:prSet>
      <dgm:spPr/>
    </dgm:pt>
    <dgm:pt modelId="{22FA3DE0-0E17-4085-880E-14C8EF10E0D5}" type="pres">
      <dgm:prSet presAssocID="{A7AE0D5B-61A2-4F03-8DF7-3F0CE699C93A}" presName="sibTrans" presStyleCnt="0"/>
      <dgm:spPr/>
    </dgm:pt>
    <dgm:pt modelId="{186C807F-DA44-41BE-B550-142C8BD8204C}" type="pres">
      <dgm:prSet presAssocID="{D36CA8D3-969C-42FC-B400-910C02F1373A}" presName="compNode" presStyleCnt="0"/>
      <dgm:spPr/>
    </dgm:pt>
    <dgm:pt modelId="{6CEB42D6-5427-48CD-8DF7-CE484AE69521}" type="pres">
      <dgm:prSet presAssocID="{D36CA8D3-969C-42FC-B400-910C02F1373A}" presName="bgRect" presStyleLbl="bgShp" presStyleIdx="2" presStyleCnt="4"/>
      <dgm:spPr/>
    </dgm:pt>
    <dgm:pt modelId="{9F3C1674-114B-4D8B-BD57-C009E90510BC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FD70AF-665E-4E64-A622-A3E7966347C2}" type="pres">
      <dgm:prSet presAssocID="{D36CA8D3-969C-42FC-B400-910C02F1373A}" presName="spaceRect" presStyleCnt="0"/>
      <dgm:spPr/>
    </dgm:pt>
    <dgm:pt modelId="{FFDEB081-5731-4879-9FDD-EFA166E6C378}" type="pres">
      <dgm:prSet presAssocID="{D36CA8D3-969C-42FC-B400-910C02F1373A}" presName="parTx" presStyleLbl="revTx" presStyleIdx="2" presStyleCnt="4">
        <dgm:presLayoutVars>
          <dgm:chMax val="0"/>
          <dgm:chPref val="0"/>
        </dgm:presLayoutVars>
      </dgm:prSet>
      <dgm:spPr/>
    </dgm:pt>
    <dgm:pt modelId="{1230AD2C-0C81-479A-81F1-680AB224CD09}" type="pres">
      <dgm:prSet presAssocID="{24CB1DFD-A3DF-4C53-A17F-82BD954941F3}" presName="sibTrans" presStyleCnt="0"/>
      <dgm:spPr/>
    </dgm:pt>
    <dgm:pt modelId="{C1493E57-CD9C-4A3D-BC43-183AE9643BA7}" type="pres">
      <dgm:prSet presAssocID="{29626D1F-1D73-4F5C-AD58-44D74DF235B8}" presName="compNode" presStyleCnt="0"/>
      <dgm:spPr/>
    </dgm:pt>
    <dgm:pt modelId="{BD58D162-118C-40A8-B201-B23A0FC93C6D}" type="pres">
      <dgm:prSet presAssocID="{29626D1F-1D73-4F5C-AD58-44D74DF235B8}" presName="bgRect" presStyleLbl="bgShp" presStyleIdx="3" presStyleCnt="4"/>
      <dgm:spPr/>
    </dgm:pt>
    <dgm:pt modelId="{513A8E18-2090-4374-B523-088B4D822133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64470C8-F2C8-4890-BAA7-A23BA9730959}" type="pres">
      <dgm:prSet presAssocID="{29626D1F-1D73-4F5C-AD58-44D74DF235B8}" presName="spaceRect" presStyleCnt="0"/>
      <dgm:spPr/>
    </dgm:pt>
    <dgm:pt modelId="{554046F1-5BB8-4BF1-86A6-ECCAC7732544}" type="pres">
      <dgm:prSet presAssocID="{29626D1F-1D73-4F5C-AD58-44D74DF235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2E595722-44B2-4DF9-A465-EF63A3DDBE80}" type="presOf" srcId="{CDB89798-3FA4-4104-9E4A-7347C2D9235A}" destId="{E85503E9-37AB-4C44-A86D-1CC430CB27E2}" srcOrd="0" destOrd="0" presId="urn:microsoft.com/office/officeart/2018/2/layout/IconVerticalSolid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97F34066-F71E-410F-8C6B-3415417F687A}" type="presOf" srcId="{E00CDCAC-0A5F-4666-980F-1F76B8D1C90B}" destId="{6C14B43D-F3F1-4EB2-811A-920CB563FB41}" srcOrd="0" destOrd="0" presId="urn:microsoft.com/office/officeart/2018/2/layout/IconVerticalSolidList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66EBB593-982D-4CF8-B1A9-C3306905E102}" type="presOf" srcId="{D36CA8D3-969C-42FC-B400-910C02F1373A}" destId="{FFDEB081-5731-4879-9FDD-EFA166E6C378}" srcOrd="0" destOrd="0" presId="urn:microsoft.com/office/officeart/2018/2/layout/IconVerticalSolidList"/>
    <dgm:cxn modelId="{E81BBBCB-B806-4182-9604-796AD1400294}" type="presOf" srcId="{29626D1F-1D73-4F5C-AD58-44D74DF235B8}" destId="{554046F1-5BB8-4BF1-86A6-ECCAC7732544}" srcOrd="0" destOrd="0" presId="urn:microsoft.com/office/officeart/2018/2/layout/IconVerticalSolidList"/>
    <dgm:cxn modelId="{876C23D9-A60C-4CBB-AF45-1BD048A025C4}" type="presOf" srcId="{5F680148-F61E-43B2-B320-BEBF53ECB3E8}" destId="{71FAD14E-0639-4EED-A2C3-9168F06781F0}" srcOrd="0" destOrd="0" presId="urn:microsoft.com/office/officeart/2018/2/layout/IconVerticalSolidList"/>
    <dgm:cxn modelId="{77BF0769-533E-4A2A-833E-83572FF6DD1B}" type="presParOf" srcId="{6C14B43D-F3F1-4EB2-811A-920CB563FB41}" destId="{B3665A70-D3C4-41CE-ADBA-952ED492A115}" srcOrd="0" destOrd="0" presId="urn:microsoft.com/office/officeart/2018/2/layout/IconVerticalSolidList"/>
    <dgm:cxn modelId="{516EEA0B-181C-479D-9B75-C1065FC583FF}" type="presParOf" srcId="{B3665A70-D3C4-41CE-ADBA-952ED492A115}" destId="{5F66E5BC-7586-4E35-B233-6B89029A2CE8}" srcOrd="0" destOrd="0" presId="urn:microsoft.com/office/officeart/2018/2/layout/IconVerticalSolidList"/>
    <dgm:cxn modelId="{A9855A50-79C5-4E44-97DF-3AB8E7334ED8}" type="presParOf" srcId="{B3665A70-D3C4-41CE-ADBA-952ED492A115}" destId="{2C1F24A2-63EB-47D2-8126-816EC891E2CF}" srcOrd="1" destOrd="0" presId="urn:microsoft.com/office/officeart/2018/2/layout/IconVerticalSolidList"/>
    <dgm:cxn modelId="{54A56CF2-8BF4-4423-99C9-83CB5A974366}" type="presParOf" srcId="{B3665A70-D3C4-41CE-ADBA-952ED492A115}" destId="{1D086408-5669-4DA1-975B-5A850547A7F7}" srcOrd="2" destOrd="0" presId="urn:microsoft.com/office/officeart/2018/2/layout/IconVerticalSolidList"/>
    <dgm:cxn modelId="{D21080F7-4151-4AF8-B88E-3ABD0A99337E}" type="presParOf" srcId="{B3665A70-D3C4-41CE-ADBA-952ED492A115}" destId="{71FAD14E-0639-4EED-A2C3-9168F06781F0}" srcOrd="3" destOrd="0" presId="urn:microsoft.com/office/officeart/2018/2/layout/IconVerticalSolidList"/>
    <dgm:cxn modelId="{77DC9FF2-7F97-46AE-A859-F1FF0264DFD3}" type="presParOf" srcId="{6C14B43D-F3F1-4EB2-811A-920CB563FB41}" destId="{4131DC8A-AC7D-476B-B56C-CAB8790FA681}" srcOrd="1" destOrd="0" presId="urn:microsoft.com/office/officeart/2018/2/layout/IconVerticalSolidList"/>
    <dgm:cxn modelId="{1C8C0D32-B12A-4793-8FC3-8EA9BE7A4F69}" type="presParOf" srcId="{6C14B43D-F3F1-4EB2-811A-920CB563FB41}" destId="{195FA9B9-74F9-4873-BCD6-ED1DD7E4FDE0}" srcOrd="2" destOrd="0" presId="urn:microsoft.com/office/officeart/2018/2/layout/IconVerticalSolidList"/>
    <dgm:cxn modelId="{5E044D94-DC13-423E-B355-B0963CC92D89}" type="presParOf" srcId="{195FA9B9-74F9-4873-BCD6-ED1DD7E4FDE0}" destId="{CC25DB37-BB00-4D7E-8E39-AC7DA4A1AB07}" srcOrd="0" destOrd="0" presId="urn:microsoft.com/office/officeart/2018/2/layout/IconVerticalSolidList"/>
    <dgm:cxn modelId="{D569E56D-3C06-4A10-871D-1ECE182538C7}" type="presParOf" srcId="{195FA9B9-74F9-4873-BCD6-ED1DD7E4FDE0}" destId="{8B8EDC2D-D13A-4ABE-B942-FBED3C0A22AA}" srcOrd="1" destOrd="0" presId="urn:microsoft.com/office/officeart/2018/2/layout/IconVerticalSolidList"/>
    <dgm:cxn modelId="{FB3E91DD-2A74-46F3-8C7F-C0495EE25704}" type="presParOf" srcId="{195FA9B9-74F9-4873-BCD6-ED1DD7E4FDE0}" destId="{4A450CAD-663E-4CAE-8047-FCD038EAB5D2}" srcOrd="2" destOrd="0" presId="urn:microsoft.com/office/officeart/2018/2/layout/IconVerticalSolidList"/>
    <dgm:cxn modelId="{3682EB24-F1E0-4CBB-9D38-4F148BB16207}" type="presParOf" srcId="{195FA9B9-74F9-4873-BCD6-ED1DD7E4FDE0}" destId="{E85503E9-37AB-4C44-A86D-1CC430CB27E2}" srcOrd="3" destOrd="0" presId="urn:microsoft.com/office/officeart/2018/2/layout/IconVerticalSolidList"/>
    <dgm:cxn modelId="{989EEEC4-4A5A-4A14-8D77-84615BBA76BE}" type="presParOf" srcId="{6C14B43D-F3F1-4EB2-811A-920CB563FB41}" destId="{22FA3DE0-0E17-4085-880E-14C8EF10E0D5}" srcOrd="3" destOrd="0" presId="urn:microsoft.com/office/officeart/2018/2/layout/IconVerticalSolidList"/>
    <dgm:cxn modelId="{8C14F494-92C3-4AAD-95FC-6225E9E7DE55}" type="presParOf" srcId="{6C14B43D-F3F1-4EB2-811A-920CB563FB41}" destId="{186C807F-DA44-41BE-B550-142C8BD8204C}" srcOrd="4" destOrd="0" presId="urn:microsoft.com/office/officeart/2018/2/layout/IconVerticalSolidList"/>
    <dgm:cxn modelId="{FD74DE8F-B880-4F70-B29C-FDC0979A6B38}" type="presParOf" srcId="{186C807F-DA44-41BE-B550-142C8BD8204C}" destId="{6CEB42D6-5427-48CD-8DF7-CE484AE69521}" srcOrd="0" destOrd="0" presId="urn:microsoft.com/office/officeart/2018/2/layout/IconVerticalSolidList"/>
    <dgm:cxn modelId="{C837C18D-33E5-4053-A805-59F400629230}" type="presParOf" srcId="{186C807F-DA44-41BE-B550-142C8BD8204C}" destId="{9F3C1674-114B-4D8B-BD57-C009E90510BC}" srcOrd="1" destOrd="0" presId="urn:microsoft.com/office/officeart/2018/2/layout/IconVerticalSolidList"/>
    <dgm:cxn modelId="{923381F1-AE1C-484F-8898-7BE8E13A24C6}" type="presParOf" srcId="{186C807F-DA44-41BE-B550-142C8BD8204C}" destId="{0BFD70AF-665E-4E64-A622-A3E7966347C2}" srcOrd="2" destOrd="0" presId="urn:microsoft.com/office/officeart/2018/2/layout/IconVerticalSolidList"/>
    <dgm:cxn modelId="{0DB7BC9C-C5B1-4CEB-937D-AFAC2740EEC0}" type="presParOf" srcId="{186C807F-DA44-41BE-B550-142C8BD8204C}" destId="{FFDEB081-5731-4879-9FDD-EFA166E6C378}" srcOrd="3" destOrd="0" presId="urn:microsoft.com/office/officeart/2018/2/layout/IconVerticalSolidList"/>
    <dgm:cxn modelId="{3C43B32C-0CD6-46DE-B0D4-F8D94CACA1B9}" type="presParOf" srcId="{6C14B43D-F3F1-4EB2-811A-920CB563FB41}" destId="{1230AD2C-0C81-479A-81F1-680AB224CD09}" srcOrd="5" destOrd="0" presId="urn:microsoft.com/office/officeart/2018/2/layout/IconVerticalSolidList"/>
    <dgm:cxn modelId="{1519E2CA-E45E-4DC2-9EFE-2A3A9FAEB132}" type="presParOf" srcId="{6C14B43D-F3F1-4EB2-811A-920CB563FB41}" destId="{C1493E57-CD9C-4A3D-BC43-183AE9643BA7}" srcOrd="6" destOrd="0" presId="urn:microsoft.com/office/officeart/2018/2/layout/IconVerticalSolidList"/>
    <dgm:cxn modelId="{1DBC4C19-8B61-49C7-A599-55E4C47763BF}" type="presParOf" srcId="{C1493E57-CD9C-4A3D-BC43-183AE9643BA7}" destId="{BD58D162-118C-40A8-B201-B23A0FC93C6D}" srcOrd="0" destOrd="0" presId="urn:microsoft.com/office/officeart/2018/2/layout/IconVerticalSolidList"/>
    <dgm:cxn modelId="{F548AA06-51CC-4A5D-B260-0DF7F47784BF}" type="presParOf" srcId="{C1493E57-CD9C-4A3D-BC43-183AE9643BA7}" destId="{513A8E18-2090-4374-B523-088B4D822133}" srcOrd="1" destOrd="0" presId="urn:microsoft.com/office/officeart/2018/2/layout/IconVerticalSolidList"/>
    <dgm:cxn modelId="{5EC014EC-0341-4197-BEB4-0A4C7729AEF8}" type="presParOf" srcId="{C1493E57-CD9C-4A3D-BC43-183AE9643BA7}" destId="{064470C8-F2C8-4890-BAA7-A23BA9730959}" srcOrd="2" destOrd="0" presId="urn:microsoft.com/office/officeart/2018/2/layout/IconVerticalSolidList"/>
    <dgm:cxn modelId="{9C5F5649-F487-4B91-B448-52DB808E38B3}" type="presParOf" srcId="{C1493E57-CD9C-4A3D-BC43-183AE9643BA7}" destId="{554046F1-5BB8-4BF1-86A6-ECCAC77325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/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/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/>
        </a:p>
      </dgm:t>
    </dgm:pt>
    <dgm:pt modelId="{B506C8D7-5857-4459-B732-B59288D3D6BB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/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/>
        </a:p>
      </dgm:t>
    </dgm:pt>
    <dgm:pt modelId="{BCDD8480-AE03-4D5C-8D63-3376404942CE}">
      <dgm:prSet/>
      <dgm:spPr/>
      <dgm:t>
        <a:bodyPr/>
        <a:lstStyle/>
        <a:p>
          <a:r>
            <a:rPr lang="en-US"/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/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/>
        </a:p>
      </dgm:t>
    </dgm:pt>
    <dgm:pt modelId="{D8BB0584-6CA0-4D1B-9219-AB5AAFE3E2B8}">
      <dgm:prSet/>
      <dgm:spPr/>
      <dgm:t>
        <a:bodyPr/>
        <a:lstStyle/>
        <a:p>
          <a:r>
            <a:rPr lang="en-US" dirty="0"/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/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6E5BC-7586-4E35-B233-6B89029A2CE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F24A2-63EB-47D2-8126-816EC891E2C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AD14E-0639-4EED-A2C3-9168F06781F0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UQ-Bio Summer School</a:t>
          </a:r>
        </a:p>
      </dsp:txBody>
      <dsp:txXfrm>
        <a:off x="1357965" y="2319"/>
        <a:ext cx="4887299" cy="1175727"/>
      </dsp:txXfrm>
    </dsp:sp>
    <dsp:sp modelId="{CC25DB37-BB00-4D7E-8E39-AC7DA4A1AB07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EDC2D-D13A-4ABE-B942-FBED3C0A22A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503E9-37AB-4C44-A86D-1CC430CB27E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June 18, 2024</a:t>
          </a:r>
        </a:p>
      </dsp:txBody>
      <dsp:txXfrm>
        <a:off x="1357965" y="1471979"/>
        <a:ext cx="4887299" cy="1175727"/>
      </dsp:txXfrm>
    </dsp:sp>
    <dsp:sp modelId="{6CEB42D6-5427-48CD-8DF7-CE484AE6952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1674-114B-4D8B-BD57-C009E90510B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EB081-5731-4879-9FDD-EFA166E6C37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Colorado State University</a:t>
          </a:r>
        </a:p>
      </dsp:txBody>
      <dsp:txXfrm>
        <a:off x="1357965" y="2941639"/>
        <a:ext cx="4887299" cy="1175727"/>
      </dsp:txXfrm>
    </dsp:sp>
    <dsp:sp modelId="{BD58D162-118C-40A8-B201-B23A0FC93C6D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A8E18-2090-4374-B523-088B4D822133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046F1-5BB8-4BF1-86A6-ECCAC7732544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Wiktoria, Samantha, Pilar, Kaan, Jakini, and Eric</a:t>
          </a:r>
        </a:p>
      </dsp:txBody>
      <dsp:txXfrm>
        <a:off x="1357965" y="4411299"/>
        <a:ext cx="4887299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8331" y="2180974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26915" y="2832799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321982" y="2180974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1530566" y="2832799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2625632" y="2180974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</a:t>
          </a:r>
        </a:p>
      </dsp:txBody>
      <dsp:txXfrm>
        <a:off x="2834216" y="2832799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3929283" y="2180974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</a:t>
          </a:r>
        </a:p>
      </dsp:txBody>
      <dsp:txXfrm>
        <a:off x="4137867" y="2832799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5232934" y="2180974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</a:t>
          </a:r>
        </a:p>
      </dsp:txBody>
      <dsp:txXfrm>
        <a:off x="5441518" y="2832799"/>
        <a:ext cx="803790" cy="490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17/06/2024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4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8188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5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020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18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703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20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0080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0" y="63743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AR" sz="5400" dirty="0"/>
              <a:t>Wiktoria’s Secrets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115EED9-905F-71E5-7753-A3E14B365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43445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AR" sz="5200" b="0" dirty="0">
                <a:latin typeface="+mj-lt"/>
              </a:rPr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8917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2652" y="9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>
                <a:latin typeface="+mj-lt"/>
              </a:rPr>
              <a:t>Drug 2</a:t>
            </a:r>
            <a:endParaRPr lang="en-US" b="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745182" cy="5094626"/>
            <a:chOff x="4049487" y="252352"/>
            <a:chExt cx="9725890" cy="68550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725890" cy="6855030"/>
              <a:chOff x="4049487" y="252352"/>
              <a:chExt cx="9725890" cy="68550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906274"/>
                <a:ext cx="1161876" cy="383192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98A92-7298-931C-898A-2BE71EC628E5}"/>
              </a:ext>
            </a:extLst>
          </p:cNvPr>
          <p:cNvGrpSpPr/>
          <p:nvPr/>
        </p:nvGrpSpPr>
        <p:grpSpPr>
          <a:xfrm>
            <a:off x="174964" y="1526660"/>
            <a:ext cx="5096835" cy="5082530"/>
            <a:chOff x="174964" y="1526660"/>
            <a:chExt cx="5096835" cy="5082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5CF899-CAF0-CF3D-DCFB-C62512DE9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7487" r="9002"/>
            <a:stretch/>
          </p:blipFill>
          <p:spPr>
            <a:xfrm>
              <a:off x="953359" y="3838035"/>
              <a:ext cx="3714633" cy="27711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0B40A-BA5C-5149-B482-E0F66BA01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784" t="6184" r="41622"/>
            <a:stretch/>
          </p:blipFill>
          <p:spPr>
            <a:xfrm>
              <a:off x="174964" y="1526660"/>
              <a:ext cx="5096835" cy="251168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C3CF9B-733B-745C-4A23-7BD0D785EBDF}"/>
                </a:ext>
              </a:extLst>
            </p:cNvPr>
            <p:cNvSpPr/>
            <p:nvPr/>
          </p:nvSpPr>
          <p:spPr>
            <a:xfrm>
              <a:off x="1258783" y="466314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2491CD-A2C0-A74A-B3EF-1E5DB9E0F466}"/>
              </a:ext>
            </a:extLst>
          </p:cNvPr>
          <p:cNvGrpSpPr/>
          <p:nvPr/>
        </p:nvGrpSpPr>
        <p:grpSpPr>
          <a:xfrm>
            <a:off x="286653" y="1396557"/>
            <a:ext cx="5075763" cy="5154148"/>
            <a:chOff x="286653" y="1396557"/>
            <a:chExt cx="5075763" cy="51541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091945-BF1F-DBF5-5222-C3F5D9A4D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9448"/>
            <a:stretch/>
          </p:blipFill>
          <p:spPr>
            <a:xfrm>
              <a:off x="1087444" y="3890873"/>
              <a:ext cx="3692237" cy="26598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A453A3-ACBC-312C-2B0E-54413E9B3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553"/>
            <a:stretch/>
          </p:blipFill>
          <p:spPr>
            <a:xfrm>
              <a:off x="286653" y="1396557"/>
              <a:ext cx="5075763" cy="249431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FAF4E7-59C5-DBB9-D6A1-D736456B96FA}"/>
                </a:ext>
              </a:extLst>
            </p:cNvPr>
            <p:cNvSpPr/>
            <p:nvPr/>
          </p:nvSpPr>
          <p:spPr>
            <a:xfrm>
              <a:off x="356257" y="227904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EE2F76-9823-47CC-3AA1-A66A5DA33B4E}"/>
                </a:ext>
              </a:extLst>
            </p:cNvPr>
            <p:cNvSpPr/>
            <p:nvPr/>
          </p:nvSpPr>
          <p:spPr>
            <a:xfrm>
              <a:off x="2123701" y="2288938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3EE3E4-62CC-1830-409C-6D2290463D1E}"/>
                </a:ext>
              </a:extLst>
            </p:cNvPr>
            <p:cNvSpPr/>
            <p:nvPr/>
          </p:nvSpPr>
          <p:spPr>
            <a:xfrm>
              <a:off x="3952500" y="228893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F6ADAC-F39B-B24F-6D61-ADF653A485FD}"/>
                </a:ext>
              </a:extLst>
            </p:cNvPr>
            <p:cNvSpPr/>
            <p:nvPr/>
          </p:nvSpPr>
          <p:spPr>
            <a:xfrm>
              <a:off x="1541810" y="4747129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20CE3-2809-5507-AE12-4B2E8AF983D8}"/>
              </a:ext>
            </a:extLst>
          </p:cNvPr>
          <p:cNvGrpSpPr/>
          <p:nvPr/>
        </p:nvGrpSpPr>
        <p:grpSpPr>
          <a:xfrm>
            <a:off x="111175" y="1449664"/>
            <a:ext cx="5148347" cy="5157377"/>
            <a:chOff x="111175" y="1449664"/>
            <a:chExt cx="5148347" cy="515737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EC814-E74C-40FD-4D09-E0E1BB3D4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731"/>
            <a:stretch/>
          </p:blipFill>
          <p:spPr>
            <a:xfrm>
              <a:off x="111175" y="1449664"/>
              <a:ext cx="5148347" cy="2550331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ED5213-E8C1-6CB7-2608-554903067712}"/>
                </a:ext>
              </a:extLst>
            </p:cNvPr>
            <p:cNvGrpSpPr/>
            <p:nvPr/>
          </p:nvGrpSpPr>
          <p:grpSpPr>
            <a:xfrm>
              <a:off x="1187916" y="2182058"/>
              <a:ext cx="3474134" cy="4424983"/>
              <a:chOff x="1167134" y="2182058"/>
              <a:chExt cx="3474134" cy="44249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0BEA33-594A-8302-CBC2-C30D004E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/>
              <a:srcRect l="59269"/>
              <a:stretch/>
            </p:blipFill>
            <p:spPr>
              <a:xfrm>
                <a:off x="1167134" y="4129491"/>
                <a:ext cx="3437070" cy="247755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95EBC4-ED77-4331-CF9E-E75A80B3E6F8}"/>
                  </a:ext>
                </a:extLst>
              </p:cNvPr>
              <p:cNvSpPr/>
              <p:nvPr/>
            </p:nvSpPr>
            <p:spPr>
              <a:xfrm>
                <a:off x="1876299" y="218403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33886B7-0656-3B33-27B0-1031112ED2CD}"/>
                  </a:ext>
                </a:extLst>
              </p:cNvPr>
              <p:cNvSpPr/>
              <p:nvPr/>
            </p:nvSpPr>
            <p:spPr>
              <a:xfrm>
                <a:off x="3619991" y="218205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0A91D1-5768-F658-A28A-0A71C8657B24}"/>
                  </a:ext>
                </a:extLst>
              </p:cNvPr>
              <p:cNvSpPr/>
              <p:nvPr/>
            </p:nvSpPr>
            <p:spPr>
              <a:xfrm>
                <a:off x="1351808" y="4842132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8685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DBB3A-9BFA-3681-4A58-FBF6259812C7}"/>
              </a:ext>
            </a:extLst>
          </p:cNvPr>
          <p:cNvGrpSpPr/>
          <p:nvPr/>
        </p:nvGrpSpPr>
        <p:grpSpPr>
          <a:xfrm>
            <a:off x="272676" y="1286856"/>
            <a:ext cx="5148347" cy="5261187"/>
            <a:chOff x="272676" y="1286856"/>
            <a:chExt cx="5148347" cy="52611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9E2747-22F2-D6BC-C580-31785357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8283" r="8823"/>
            <a:stretch/>
          </p:blipFill>
          <p:spPr>
            <a:xfrm>
              <a:off x="1149076" y="3799345"/>
              <a:ext cx="3616628" cy="2748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48743A-5C01-8C87-3BC1-8844D954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606" r="41622"/>
            <a:stretch/>
          </p:blipFill>
          <p:spPr>
            <a:xfrm>
              <a:off x="272676" y="1286856"/>
              <a:ext cx="5148347" cy="26942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58F288-9C02-FD96-F8CD-9F92A1D5DD10}"/>
                </a:ext>
              </a:extLst>
            </p:cNvPr>
            <p:cNvSpPr/>
            <p:nvPr/>
          </p:nvSpPr>
          <p:spPr>
            <a:xfrm>
              <a:off x="1270658" y="4677856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3 and 4: Model Generation, Paramerization and Desing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24726"/>
              </p:ext>
            </p:extLst>
          </p:nvPr>
        </p:nvGraphicFramePr>
        <p:xfrm>
          <a:off x="1414207" y="1551462"/>
          <a:ext cx="9302226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0371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 (50% </a:t>
                      </a:r>
                      <a:r>
                        <a:rPr lang="pl-PL" dirty="0" err="1"/>
                        <a:t>vit</a:t>
                      </a:r>
                      <a:r>
                        <a:rPr lang="pl-PL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482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>
                <a:solidFill>
                  <a:srgbClr val="FF0000"/>
                </a:solidFill>
                <a:highlight>
                  <a:srgbClr val="FF0000"/>
                </a:highlight>
              </a:rPr>
              <a:t>__</a:t>
            </a:r>
            <a:r>
              <a:rPr lang="en-AR" dirty="0"/>
              <a:t> PROTEIN NOT AFFECTED    OK: vitality &gt; 20%</a:t>
            </a:r>
          </a:p>
          <a:p>
            <a:endParaRPr lang="en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Pre-selection of  Drugs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Model Plots</a:t>
            </a:r>
          </a:p>
        </p:txBody>
      </p:sp>
    </p:spTree>
    <p:extLst>
      <p:ext uri="{BB962C8B-B14F-4D97-AF65-F5344CB8AC3E}">
        <p14:creationId xmlns:p14="http://schemas.microsoft.com/office/powerpoint/2010/main" val="118157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stages of a model&#10;&#10;Description automatically generated">
            <a:extLst>
              <a:ext uri="{FF2B5EF4-FFF2-40B4-BE49-F238E27FC236}">
                <a16:creationId xmlns:a16="http://schemas.microsoft.com/office/drawing/2014/main" id="{A1A288DE-84E0-C18E-B86B-4D0DE972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11CBE7-E12A-5761-766B-DB464384689A}"/>
              </a:ext>
            </a:extLst>
          </p:cNvPr>
          <p:cNvSpPr/>
          <p:nvPr/>
        </p:nvSpPr>
        <p:spPr>
          <a:xfrm>
            <a:off x="1472541" y="1947554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292BB-A38B-C5D9-4A89-084AC4F4B9CC}"/>
              </a:ext>
            </a:extLst>
          </p:cNvPr>
          <p:cNvSpPr/>
          <p:nvPr/>
        </p:nvSpPr>
        <p:spPr>
          <a:xfrm>
            <a:off x="2907476" y="5484422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82D4E0-21FE-C6B1-D604-28BC86981D02}"/>
              </a:ext>
            </a:extLst>
          </p:cNvPr>
          <p:cNvSpPr txBox="1">
            <a:spLocks/>
          </p:cNvSpPr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Best conditios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R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070C3F-B04D-99A2-E971-05358E256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49523"/>
              </p:ext>
            </p:extLst>
          </p:nvPr>
        </p:nvGraphicFramePr>
        <p:xfrm>
          <a:off x="6512442" y="1735559"/>
          <a:ext cx="5201025" cy="297312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{616DA210-FB5B-4158-B5E0-FEB733F419BA}</a:tableStyleId>
              </a:tblPr>
              <a:tblGrid>
                <a:gridCol w="1236177">
                  <a:extLst>
                    <a:ext uri="{9D8B030D-6E8A-4147-A177-3AD203B41FA5}">
                      <a16:colId xmlns:a16="http://schemas.microsoft.com/office/drawing/2014/main" val="2880523043"/>
                    </a:ext>
                  </a:extLst>
                </a:gridCol>
                <a:gridCol w="2888263">
                  <a:extLst>
                    <a:ext uri="{9D8B030D-6E8A-4147-A177-3AD203B41FA5}">
                      <a16:colId xmlns:a16="http://schemas.microsoft.com/office/drawing/2014/main" val="3622309234"/>
                    </a:ext>
                  </a:extLst>
                </a:gridCol>
                <a:gridCol w="1076585">
                  <a:extLst>
                    <a:ext uri="{9D8B030D-6E8A-4147-A177-3AD203B41FA5}">
                      <a16:colId xmlns:a16="http://schemas.microsoft.com/office/drawing/2014/main" val="2878450082"/>
                    </a:ext>
                  </a:extLst>
                </a:gridCol>
              </a:tblGrid>
              <a:tr h="567018"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DRUG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CONCENTRATION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80248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72285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5525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0182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484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9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63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78DEA-2D9E-D5F8-F185-27E264749F1E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Final decision</a:t>
            </a:r>
          </a:p>
        </p:txBody>
      </p:sp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Experimental Quantification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8B6A-BA75-D530-67E2-AE1996907A6E}"/>
              </a:ext>
            </a:extLst>
          </p:cNvPr>
          <p:cNvSpPr txBox="1"/>
          <p:nvPr/>
        </p:nvSpPr>
        <p:spPr>
          <a:xfrm>
            <a:off x="838200" y="2368296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Gaussian filter to the image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Histogram visualization of the data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Select a threshold value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Watershed to differenciate the cells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</a:t>
            </a:r>
            <a:r>
              <a:rPr lang="en-US" sz="1700" i="1"/>
              <a:t>region prop </a:t>
            </a:r>
            <a:r>
              <a:rPr lang="en-US" sz="1700"/>
              <a:t>function to calculate the parameters: numbers of cells, cell and nuclei size, intensity, etc.</a:t>
            </a:r>
            <a:endParaRPr lang="en-US" sz="17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73E96D-33D3-285C-40AF-1965FC12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56" y="3393415"/>
            <a:ext cx="2781817" cy="2736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39BB572-0055-FFD7-2378-55E9D71C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57" y="589014"/>
            <a:ext cx="2781817" cy="2736000"/>
          </a:xfrm>
          <a:prstGeom prst="rect">
            <a:avLst/>
          </a:prstGeom>
        </p:spPr>
      </p:pic>
      <p:pic>
        <p:nvPicPr>
          <p:cNvPr id="15" name="Picture 14" descr="A group of green and orange circles&#10;&#10;Description automatically generated">
            <a:extLst>
              <a:ext uri="{FF2B5EF4-FFF2-40B4-BE49-F238E27FC236}">
                <a16:creationId xmlns:a16="http://schemas.microsoft.com/office/drawing/2014/main" id="{CA6F2264-6365-527F-42BA-A7E394E4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64" y="688410"/>
            <a:ext cx="2448000" cy="244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3F9D15-2C76-54BA-E7FC-F0EA38F5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9" y="3393415"/>
            <a:ext cx="278473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ECFB-FF63-3392-D0FE-313499309935}"/>
              </a:ext>
            </a:extLst>
          </p:cNvPr>
          <p:cNvSpPr txBox="1"/>
          <p:nvPr/>
        </p:nvSpPr>
        <p:spPr>
          <a:xfrm>
            <a:off x="838201" y="2718451"/>
            <a:ext cx="37216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Load the masks and labels unique cells</a:t>
            </a:r>
            <a:endParaRPr lang="en-AR" sz="17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Load the original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Separate the blue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Apply Gaussian filter to the image and binarize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Label and counts RNA spots within the nucleus and cytoplasm for each cell across all frames, storing the counts in a csv file.</a:t>
            </a:r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FBAF-0AC9-5490-65F1-388BDF7A4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4"/>
          <a:stretch/>
        </p:blipFill>
        <p:spPr>
          <a:xfrm>
            <a:off x="5802332" y="3587315"/>
            <a:ext cx="5356605" cy="280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5F8FB-13B6-4E08-B71E-8B468AEA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3"/>
          <a:stretch/>
        </p:blipFill>
        <p:spPr>
          <a:xfrm>
            <a:off x="5762837" y="783516"/>
            <a:ext cx="5435595" cy="2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F27B3E-EB88-BD30-C577-ADAF729437CA}"/>
              </a:ext>
            </a:extLst>
          </p:cNvPr>
          <p:cNvSpPr/>
          <p:nvPr/>
        </p:nvSpPr>
        <p:spPr>
          <a:xfrm>
            <a:off x="4034790" y="754380"/>
            <a:ext cx="5554980" cy="605790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2: Statistic Analysis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4041648" y="447057"/>
            <a:ext cx="7868412" cy="5764004"/>
            <a:chOff x="3374726" y="668207"/>
            <a:chExt cx="7620920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374726" y="1293975"/>
              <a:ext cx="887631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200634" y="1293975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74726" y="3762090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871673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4105344" y="392947"/>
            <a:ext cx="7573416" cy="5546326"/>
            <a:chOff x="3636714" y="655837"/>
            <a:chExt cx="7573416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636714" y="1281605"/>
              <a:ext cx="887631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8" y="1281605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4" y="3749720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871673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dirty="0"/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28436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00617E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2069</TotalTime>
  <Words>283</Words>
  <Application>Microsoft Macintosh PowerPoint</Application>
  <PresentationFormat>Widescreen</PresentationFormat>
  <Paragraphs>102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Wiktoria’s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Paramerization and Desing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35</cp:revision>
  <dcterms:created xsi:type="dcterms:W3CDTF">2024-06-13T20:31:28Z</dcterms:created>
  <dcterms:modified xsi:type="dcterms:W3CDTF">2024-06-18T06:46:33Z</dcterms:modified>
</cp:coreProperties>
</file>